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77" r:id="rId2"/>
    <p:sldId id="280" r:id="rId3"/>
    <p:sldId id="287" r:id="rId4"/>
    <p:sldId id="281" r:id="rId5"/>
    <p:sldId id="285" r:id="rId6"/>
    <p:sldId id="272" r:id="rId7"/>
    <p:sldId id="290" r:id="rId8"/>
    <p:sldId id="282" r:id="rId9"/>
    <p:sldId id="263" r:id="rId10"/>
    <p:sldId id="266" r:id="rId11"/>
    <p:sldId id="268" r:id="rId12"/>
    <p:sldId id="267" r:id="rId13"/>
    <p:sldId id="260" r:id="rId14"/>
    <p:sldId id="270" r:id="rId15"/>
    <p:sldId id="262" r:id="rId16"/>
    <p:sldId id="274" r:id="rId17"/>
    <p:sldId id="289" r:id="rId18"/>
    <p:sldId id="288" r:id="rId19"/>
    <p:sldId id="271" r:id="rId20"/>
    <p:sldId id="275" r:id="rId21"/>
    <p:sldId id="291" r:id="rId22"/>
    <p:sldId id="265" r:id="rId23"/>
    <p:sldId id="264" r:id="rId24"/>
    <p:sldId id="276" r:id="rId25"/>
    <p:sldId id="292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25FF"/>
    <a:srgbClr val="FFFA00"/>
    <a:srgbClr val="FDFF66"/>
    <a:srgbClr val="D1E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13" autoAdjust="0"/>
    <p:restoredTop sz="94599" autoAdjust="0"/>
  </p:normalViewPr>
  <p:slideViewPr>
    <p:cSldViewPr snapToGrid="0" snapToObjects="1">
      <p:cViewPr>
        <p:scale>
          <a:sx n="125" d="100"/>
          <a:sy n="125" d="100"/>
        </p:scale>
        <p:origin x="-160" y="-3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26BF3-FC48-DB49-8501-F3315ECFE4A0}" type="datetimeFigureOut">
              <a:rPr lang="en-US" smtClean="0"/>
              <a:t>10/2/16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6420F-6F5B-F740-9B8E-FC9D3979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7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6420F-6F5B-F740-9B8E-FC9D3979F0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1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6420F-6F5B-F740-9B8E-FC9D3979F0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1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6420F-6F5B-F740-9B8E-FC9D3979F0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1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6420F-6F5B-F740-9B8E-FC9D3979F0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1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6420F-6F5B-F740-9B8E-FC9D3979F0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1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6420F-6F5B-F740-9B8E-FC9D3979F0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1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SEXY, FUN, GEEK OUT on this   ----------</a:t>
            </a:r>
            <a:r>
              <a:rPr lang="en-US" baseline="0" dirty="0" smtClean="0"/>
              <a:t>   THE BS Meter is so HIGH these days.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6420F-6F5B-F740-9B8E-FC9D3979F0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1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SEXY, FUN, GEEK OUT on this   ----------</a:t>
            </a:r>
            <a:r>
              <a:rPr lang="en-US" baseline="0" dirty="0" smtClean="0"/>
              <a:t>   THE BS Meter is so HIGH these days.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6420F-6F5B-F740-9B8E-FC9D3979F0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1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6420F-6F5B-F740-9B8E-FC9D3979F0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403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6420F-6F5B-F740-9B8E-FC9D3979F0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1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6420F-6F5B-F740-9B8E-FC9D3979F0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1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6420F-6F5B-F740-9B8E-FC9D3979F0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1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6420F-6F5B-F740-9B8E-FC9D3979F0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1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6420F-6F5B-F740-9B8E-FC9D3979F0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1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SEXY, FUN, GEEK OUT on this   ----------</a:t>
            </a:r>
            <a:r>
              <a:rPr lang="en-US" baseline="0" dirty="0" smtClean="0"/>
              <a:t>   THE BS Meter is so HIGH these days.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6420F-6F5B-F740-9B8E-FC9D3979F0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1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SEXY, FUN, GEEK OUT on this   ----------</a:t>
            </a:r>
            <a:r>
              <a:rPr lang="en-US" baseline="0" dirty="0" smtClean="0"/>
              <a:t>   THE BS Meter is so HIGH these days.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6420F-6F5B-F740-9B8E-FC9D3979F0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1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6420F-6F5B-F740-9B8E-FC9D3979F0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1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6420F-6F5B-F740-9B8E-FC9D3979F0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1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6420F-6F5B-F740-9B8E-FC9D3979F0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1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D726-5935-9642-9096-F47830FBE33E}" type="datetimeFigureOut">
              <a:rPr lang="en-US" smtClean="0"/>
              <a:t>10/2/16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2D16-097F-3D4B-B65E-2179FC06B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4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D726-5935-9642-9096-F47830FBE33E}" type="datetimeFigureOut">
              <a:rPr lang="en-US" smtClean="0"/>
              <a:t>10/2/16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2D16-097F-3D4B-B65E-2179FC06B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76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D726-5935-9642-9096-F47830FBE33E}" type="datetimeFigureOut">
              <a:rPr lang="en-US" smtClean="0"/>
              <a:t>10/2/16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2D16-097F-3D4B-B65E-2179FC06B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6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D726-5935-9642-9096-F47830FBE33E}" type="datetimeFigureOut">
              <a:rPr lang="en-US" smtClean="0"/>
              <a:t>10/2/16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2D16-097F-3D4B-B65E-2179FC06B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96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D726-5935-9642-9096-F47830FBE33E}" type="datetimeFigureOut">
              <a:rPr lang="en-US" smtClean="0"/>
              <a:t>10/2/16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2D16-097F-3D4B-B65E-2179FC06B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5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D726-5935-9642-9096-F47830FBE33E}" type="datetimeFigureOut">
              <a:rPr lang="en-US" smtClean="0"/>
              <a:t>10/2/16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2D16-097F-3D4B-B65E-2179FC06B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07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D726-5935-9642-9096-F47830FBE33E}" type="datetimeFigureOut">
              <a:rPr lang="en-US" smtClean="0"/>
              <a:t>10/2/16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2D16-097F-3D4B-B65E-2179FC06B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77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D726-5935-9642-9096-F47830FBE33E}" type="datetimeFigureOut">
              <a:rPr lang="en-US" smtClean="0"/>
              <a:t>10/2/16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2D16-097F-3D4B-B65E-2179FC06B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88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D726-5935-9642-9096-F47830FBE33E}" type="datetimeFigureOut">
              <a:rPr lang="en-US" smtClean="0"/>
              <a:t>10/2/16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2D16-097F-3D4B-B65E-2179FC06B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66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D726-5935-9642-9096-F47830FBE33E}" type="datetimeFigureOut">
              <a:rPr lang="en-US" smtClean="0"/>
              <a:t>10/2/16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2D16-097F-3D4B-B65E-2179FC06B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90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D726-5935-9642-9096-F47830FBE33E}" type="datetimeFigureOut">
              <a:rPr lang="en-US" smtClean="0"/>
              <a:t>10/2/16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2D16-097F-3D4B-B65E-2179FC06B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29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5D726-5935-9642-9096-F47830FBE33E}" type="datetimeFigureOut">
              <a:rPr lang="en-US" smtClean="0"/>
              <a:t>10/2/16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C2D16-097F-3D4B-B65E-2179FC06B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" y="3006436"/>
            <a:ext cx="9144000" cy="177753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Montserrat"/>
                <a:cs typeface="Montserrat"/>
              </a:rPr>
              <a:t>How to Create Raving Fans </a:t>
            </a:r>
            <a:br>
              <a:rPr lang="en-US" dirty="0" smtClean="0">
                <a:latin typeface="Montserrat"/>
                <a:cs typeface="Montserrat"/>
              </a:rPr>
            </a:br>
            <a:r>
              <a:rPr lang="en-US" dirty="0" smtClean="0">
                <a:latin typeface="Montserrat"/>
                <a:cs typeface="Montserrat"/>
              </a:rPr>
              <a:t>And Endless Reoccurring Revenue</a:t>
            </a:r>
            <a:endParaRPr lang="en-US" dirty="0">
              <a:latin typeface="Montserrat"/>
              <a:cs typeface="Montserrat"/>
            </a:endParaRPr>
          </a:p>
        </p:txBody>
      </p:sp>
      <p:pic>
        <p:nvPicPr>
          <p:cNvPr id="9" name="Picture 8" descr="Draye Redfern Logo (FINAL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" y="4615753"/>
            <a:ext cx="2326957" cy="485065"/>
          </a:xfrm>
          <a:prstGeom prst="rect">
            <a:avLst/>
          </a:prstGeom>
        </p:spPr>
      </p:pic>
      <p:pic>
        <p:nvPicPr>
          <p:cNvPr id="2" name="Picture 1" descr="Tangible Nurtur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4" y="416560"/>
            <a:ext cx="8159628" cy="218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12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2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3921124"/>
          </a:xfrm>
        </p:spPr>
        <p:txBody>
          <a:bodyPr>
            <a:norm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Chalkduster"/>
                <a:cs typeface="Chalkduster"/>
              </a:rPr>
              <a:t/>
            </a:r>
            <a:br>
              <a:rPr lang="en-US" sz="8000" dirty="0" smtClean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8000" dirty="0" smtClean="0">
                <a:solidFill>
                  <a:schemeClr val="bg1"/>
                </a:solidFill>
                <a:latin typeface="Comic Sans MS"/>
                <a:cs typeface="Comic Sans MS"/>
              </a:rPr>
              <a:t>D </a:t>
            </a:r>
            <a:r>
              <a:rPr lang="en-US" sz="8000" dirty="0" smtClean="0">
                <a:solidFill>
                  <a:schemeClr val="bg1"/>
                </a:solidFill>
                <a:latin typeface="Trajan Pro"/>
                <a:cs typeface="Trajan Pro"/>
              </a:rPr>
              <a:t>I </a:t>
            </a:r>
            <a:r>
              <a:rPr lang="en-US" sz="8000" dirty="0" smtClean="0">
                <a:solidFill>
                  <a:schemeClr val="bg1"/>
                </a:solidFill>
                <a:latin typeface="Chalkduster"/>
                <a:cs typeface="Chalkduster"/>
              </a:rPr>
              <a:t>f </a:t>
            </a:r>
            <a:r>
              <a:rPr lang="en-US" sz="80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f </a:t>
            </a:r>
            <a:r>
              <a:rPr lang="en-US" sz="8000" dirty="0" smtClean="0">
                <a:solidFill>
                  <a:schemeClr val="bg1"/>
                </a:solidFill>
                <a:latin typeface="Engravers MT"/>
                <a:cs typeface="Engravers MT"/>
              </a:rPr>
              <a:t>E </a:t>
            </a:r>
            <a:r>
              <a:rPr lang="en-US" sz="8000" dirty="0" smtClean="0">
                <a:solidFill>
                  <a:schemeClr val="bg1"/>
                </a:solidFill>
                <a:latin typeface="Arial Black"/>
                <a:cs typeface="Arial Black"/>
              </a:rPr>
              <a:t>r </a:t>
            </a:r>
            <a:r>
              <a:rPr lang="en-US" sz="8000" dirty="0" smtClean="0">
                <a:solidFill>
                  <a:schemeClr val="bg1"/>
                </a:solidFill>
                <a:latin typeface="Candara"/>
                <a:cs typeface="Candara"/>
              </a:rPr>
              <a:t>E </a:t>
            </a:r>
            <a:r>
              <a:rPr lang="en-US" sz="8000" dirty="0" smtClean="0">
                <a:solidFill>
                  <a:schemeClr val="bg1"/>
                </a:solidFill>
                <a:latin typeface="Hobo Std"/>
                <a:cs typeface="Hobo Std"/>
              </a:rPr>
              <a:t>n</a:t>
            </a:r>
            <a:r>
              <a:rPr lang="en-US" sz="800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en-US" sz="8000" dirty="0" smtClean="0">
                <a:solidFill>
                  <a:schemeClr val="bg1"/>
                </a:solidFill>
                <a:latin typeface="Verdana"/>
                <a:cs typeface="Verdana"/>
              </a:rPr>
              <a:t>T</a:t>
            </a:r>
            <a:endParaRPr lang="en-US" sz="80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07975" y="199231"/>
            <a:ext cx="8229600" cy="2229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chemeClr val="bg1">
                    <a:lumMod val="85000"/>
                  </a:schemeClr>
                </a:solidFill>
                <a:latin typeface="Trajan Pro"/>
                <a:cs typeface="Trajan Pro"/>
              </a:rPr>
              <a:t>BE</a:t>
            </a:r>
            <a:r>
              <a:rPr lang="en-US" sz="8000" dirty="0" smtClean="0">
                <a:solidFill>
                  <a:schemeClr val="bg1">
                    <a:lumMod val="85000"/>
                  </a:schemeClr>
                </a:solidFill>
                <a:latin typeface="Chalkduster"/>
                <a:cs typeface="Chalkduster"/>
              </a:rPr>
              <a:t> </a:t>
            </a:r>
            <a:r>
              <a:rPr lang="en-US" sz="8000" dirty="0" smtClean="0">
                <a:latin typeface="Chalkduster"/>
                <a:cs typeface="Chalkduster"/>
              </a:rPr>
              <a:t/>
            </a:r>
            <a:br>
              <a:rPr lang="en-US" sz="8000" dirty="0" smtClean="0">
                <a:latin typeface="Chalkduster"/>
                <a:cs typeface="Chalkduster"/>
              </a:rPr>
            </a:br>
            <a:endParaRPr lang="en-US" sz="8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57502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1359766" y="3093449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dirty="0"/>
          </a:p>
        </p:txBody>
      </p:sp>
      <p:pic>
        <p:nvPicPr>
          <p:cNvPr id="4" name="Picture 3" descr="PP - BS Meter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9" y="454082"/>
            <a:ext cx="8392899" cy="42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77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8575" y="-254000"/>
            <a:ext cx="911542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Bangla MN"/>
                <a:cs typeface="Bangla MN"/>
              </a:rPr>
              <a:t>Front End Marketing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99000" y="655042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latin typeface="Bangla MN"/>
                <a:cs typeface="Bangla MN"/>
              </a:rPr>
              <a:t>1 Member</a:t>
            </a:r>
            <a:endParaRPr lang="en-US" sz="35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2638437" y="-1912541"/>
            <a:ext cx="5908675" cy="2567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/>
              <a:t>-Raving fans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>-Offline engagement -- hours of their time not seconds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>⁃DR - Send other people's books or products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>⁃Good messaging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>⁃They will always open the package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>⁃</a:t>
            </a:r>
            <a:r>
              <a:rPr lang="en-US" sz="1800" dirty="0" err="1"/>
              <a:t>Millennials</a:t>
            </a:r>
            <a:r>
              <a:rPr lang="en-US" sz="1800" dirty="0"/>
              <a:t> love packages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>⁃Every time they see that book they will think about y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-127000" y="1017986"/>
            <a:ext cx="9271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-1359766" y="3093449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867559" y="1662517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latin typeface="Bangla MN"/>
                <a:cs typeface="Bangla MN"/>
              </a:rPr>
              <a:t>-  Sales Letters</a:t>
            </a:r>
            <a:endParaRPr lang="en-US" sz="35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1209675" y="791476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Tx/>
              <a:buChar char="-"/>
            </a:pPr>
            <a:r>
              <a:rPr lang="en-US" sz="3500" dirty="0" smtClean="0">
                <a:latin typeface="Bangla MN"/>
                <a:cs typeface="Bangla MN"/>
              </a:rPr>
              <a:t>Postcards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127000" y="3093449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latin typeface="Bangla MN"/>
                <a:cs typeface="Bangla MN"/>
              </a:rPr>
              <a:t>-  DR insert BS METER GRAPHIC</a:t>
            </a:r>
            <a:endParaRPr lang="en-US" sz="3500" dirty="0"/>
          </a:p>
        </p:txBody>
      </p:sp>
      <p:pic>
        <p:nvPicPr>
          <p:cNvPr id="4" name="Picture 3" descr="PP - Brendon Imag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62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P Beach Postcard Fro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76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82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8575" y="-254000"/>
            <a:ext cx="911542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Bangla MN"/>
                <a:cs typeface="Bangla MN"/>
              </a:rPr>
              <a:t>Front End Marketing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2638437" y="-1912541"/>
            <a:ext cx="5908675" cy="2567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/>
              <a:t>-Raving fans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>-Offline engagement -- hours of their time not seconds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>⁃DR - Send other people's books or products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>⁃Good messaging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>⁃They will always open the package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>⁃</a:t>
            </a:r>
            <a:r>
              <a:rPr lang="en-US" sz="1800" dirty="0" err="1"/>
              <a:t>Millennials</a:t>
            </a:r>
            <a:r>
              <a:rPr lang="en-US" sz="1800" dirty="0"/>
              <a:t> love packages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>⁃Every time they see that book they will think about y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-127000" y="1017986"/>
            <a:ext cx="9271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-1359766" y="3093449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489602" y="791476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latin typeface="Bangla MN"/>
                <a:cs typeface="Bangla MN"/>
              </a:rPr>
              <a:t>Sales Letters</a:t>
            </a:r>
            <a:endParaRPr lang="en-US" sz="35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1209675" y="791476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latin typeface="Bangla MN"/>
                <a:cs typeface="Bangla MN"/>
              </a:rPr>
              <a:t>Postcards</a:t>
            </a:r>
          </a:p>
        </p:txBody>
      </p:sp>
      <p:pic>
        <p:nvPicPr>
          <p:cNvPr id="2" name="Picture 1" descr="PP-Joe-Polish-Image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40" y="-169740"/>
            <a:ext cx="9184698" cy="540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48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8575" y="-254000"/>
            <a:ext cx="911542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/>
                </a:solidFill>
                <a:latin typeface="Bangla MN"/>
                <a:cs typeface="Bangla MN"/>
              </a:rPr>
              <a:t>Handwritten Notes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127000" y="1017986"/>
            <a:ext cx="9271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-1359766" y="3093449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744662" y="1544019"/>
            <a:ext cx="5908675" cy="3098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Bangla MN"/>
                <a:cs typeface="Bangla MN"/>
              </a:rPr>
              <a:t>Time Consuming</a:t>
            </a:r>
          </a:p>
        </p:txBody>
      </p:sp>
    </p:spTree>
    <p:extLst>
      <p:ext uri="{BB962C8B-B14F-4D97-AF65-F5344CB8AC3E}">
        <p14:creationId xmlns:p14="http://schemas.microsoft.com/office/powerpoint/2010/main" val="23791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1359766" y="3093449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82662" y="610626"/>
            <a:ext cx="7399338" cy="4224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Bangla MN"/>
                <a:cs typeface="Bangla MN"/>
              </a:rPr>
              <a:t>10,000</a:t>
            </a:r>
          </a:p>
        </p:txBody>
      </p:sp>
    </p:spTree>
    <p:extLst>
      <p:ext uri="{BB962C8B-B14F-4D97-AF65-F5344CB8AC3E}">
        <p14:creationId xmlns:p14="http://schemas.microsoft.com/office/powerpoint/2010/main" val="414085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1359766" y="3093449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82662" y="610626"/>
            <a:ext cx="7399338" cy="4224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Bangla MN"/>
                <a:cs typeface="Bangla MN"/>
              </a:rPr>
              <a:t>Rapport</a:t>
            </a:r>
          </a:p>
        </p:txBody>
      </p:sp>
    </p:spTree>
    <p:extLst>
      <p:ext uri="{BB962C8B-B14F-4D97-AF65-F5344CB8AC3E}">
        <p14:creationId xmlns:p14="http://schemas.microsoft.com/office/powerpoint/2010/main" val="3635360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1359766" y="3093449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623455" y="308331"/>
            <a:ext cx="10344727" cy="4364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tx2">
                    <a:lumMod val="75000"/>
                  </a:schemeClr>
                </a:solidFill>
                <a:latin typeface="Bangla MN"/>
                <a:cs typeface="Bangla MN"/>
              </a:rPr>
              <a:t>Printer</a:t>
            </a:r>
          </a:p>
        </p:txBody>
      </p:sp>
    </p:spTree>
    <p:extLst>
      <p:ext uri="{BB962C8B-B14F-4D97-AF65-F5344CB8AC3E}">
        <p14:creationId xmlns:p14="http://schemas.microsoft.com/office/powerpoint/2010/main" val="230321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8575" y="-254000"/>
            <a:ext cx="911542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solidFill>
                  <a:schemeClr val="bg2"/>
                </a:solidFill>
                <a:latin typeface="Bangla MN"/>
                <a:cs typeface="Bangla MN"/>
              </a:rPr>
              <a:t>The Ultimate Value Add</a:t>
            </a:r>
            <a:endParaRPr lang="en-US" sz="3500" dirty="0">
              <a:solidFill>
                <a:schemeClr val="bg2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127000" y="1017986"/>
            <a:ext cx="9271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-1359766" y="3093449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744662" y="2222408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Bangla MN"/>
                <a:cs typeface="Bangla MN"/>
              </a:rPr>
              <a:t>Books</a:t>
            </a:r>
          </a:p>
        </p:txBody>
      </p:sp>
    </p:spTree>
    <p:extLst>
      <p:ext uri="{BB962C8B-B14F-4D97-AF65-F5344CB8AC3E}">
        <p14:creationId xmlns:p14="http://schemas.microsoft.com/office/powerpoint/2010/main" val="230972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1359766" y="3093449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679823"/>
            <a:ext cx="9167091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dirty="0" err="1" smtClean="0">
                <a:solidFill>
                  <a:schemeClr val="tx2">
                    <a:lumMod val="75000"/>
                  </a:schemeClr>
                </a:solidFill>
                <a:latin typeface="Bangla MN"/>
                <a:cs typeface="Bangla MN"/>
              </a:rPr>
              <a:t>Strategical</a:t>
            </a:r>
            <a:endParaRPr lang="en-US" sz="9700" dirty="0">
              <a:solidFill>
                <a:schemeClr val="tx2">
                  <a:lumMod val="75000"/>
                </a:schemeClr>
              </a:solidFill>
              <a:latin typeface="Bangla MN"/>
              <a:cs typeface="Bangla MN"/>
            </a:endParaRPr>
          </a:p>
          <a:p>
            <a:endParaRPr lang="en-US" sz="8000" dirty="0" smtClean="0">
              <a:solidFill>
                <a:schemeClr val="tx2">
                  <a:lumMod val="75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1546" y="2480577"/>
            <a:ext cx="9120909" cy="267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dirty="0" smtClean="0">
                <a:solidFill>
                  <a:schemeClr val="tx2">
                    <a:lumMod val="75000"/>
                  </a:schemeClr>
                </a:solidFill>
                <a:latin typeface="Bangla MN"/>
                <a:cs typeface="Bangla MN"/>
              </a:rPr>
              <a:t>Tactical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2614707"/>
            <a:ext cx="9271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38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1359766" y="3093449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889139" y="695172"/>
            <a:ext cx="1087609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rgbClr val="FFFFFF"/>
                </a:solidFill>
                <a:latin typeface="Bangla MN"/>
                <a:cs typeface="Bangla MN"/>
              </a:rPr>
              <a:t>THROW THE</a:t>
            </a:r>
            <a:endParaRPr lang="en-US" sz="8000" dirty="0">
              <a:solidFill>
                <a:srgbClr val="FFFF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889139" y="2579389"/>
            <a:ext cx="1087609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0" dirty="0" smtClean="0">
                <a:solidFill>
                  <a:srgbClr val="FFFFFF"/>
                </a:solidFill>
                <a:latin typeface="Bangla MN"/>
                <a:cs typeface="Bangla MN"/>
              </a:rPr>
              <a:t>EGO OUT!</a:t>
            </a:r>
            <a:endParaRPr lang="en-US" sz="9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0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1359766" y="3093449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889139" y="695172"/>
            <a:ext cx="1087609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rgbClr val="FFFFFF"/>
                </a:solidFill>
                <a:latin typeface="Bangla MN"/>
                <a:cs typeface="Bangla MN"/>
              </a:rPr>
              <a:t>I CARE ABOUT</a:t>
            </a:r>
            <a:endParaRPr lang="en-US" sz="8000" dirty="0">
              <a:solidFill>
                <a:srgbClr val="FFFF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889139" y="2579389"/>
            <a:ext cx="1087609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0" dirty="0" smtClean="0">
                <a:solidFill>
                  <a:srgbClr val="FFFFFF"/>
                </a:solidFill>
                <a:latin typeface="Bangla MN"/>
                <a:cs typeface="Bangla MN"/>
              </a:rPr>
              <a:t>YOU!</a:t>
            </a:r>
            <a:endParaRPr lang="en-US" sz="9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15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 The-Go-Gi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0"/>
            <a:ext cx="33984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-Joe-Polish-Image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27" y="-279977"/>
            <a:ext cx="3431666" cy="557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80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1359766" y="3093449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889139" y="695172"/>
            <a:ext cx="1087609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dirty="0">
              <a:solidFill>
                <a:srgbClr val="FFFFFF"/>
              </a:solidFill>
            </a:endParaRPr>
          </a:p>
        </p:txBody>
      </p:sp>
      <p:pic>
        <p:nvPicPr>
          <p:cNvPr id="2" name="Picture 1" descr="IMG_87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200" y="0"/>
            <a:ext cx="42003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34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1359766" y="3093449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1287780"/>
            <a:ext cx="9144000" cy="1701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tx2">
                    <a:lumMod val="75000"/>
                  </a:schemeClr>
                </a:solidFill>
                <a:latin typeface="Bangla MN"/>
                <a:cs typeface="Bangla MN"/>
              </a:rPr>
              <a:t>Draye25k.com</a:t>
            </a:r>
            <a:endParaRPr lang="en-US" sz="8000" dirty="0">
              <a:solidFill>
                <a:schemeClr val="tx2">
                  <a:lumMod val="75000"/>
                </a:schemeClr>
              </a:solidFill>
              <a:latin typeface="Bangla MN"/>
              <a:cs typeface="Bangla MN"/>
            </a:endParaRPr>
          </a:p>
          <a:p>
            <a:endParaRPr lang="en-US" sz="8000" dirty="0" smtClean="0">
              <a:solidFill>
                <a:schemeClr val="tx2">
                  <a:lumMod val="75000"/>
                </a:schemeClr>
              </a:solidFill>
              <a:latin typeface="Bangla MN"/>
              <a:cs typeface="Bangla MN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-127000" y="772460"/>
            <a:ext cx="9271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2479640"/>
            <a:ext cx="9271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" name="Picture 1" descr="rm_f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3788814"/>
            <a:ext cx="3891280" cy="1159105"/>
          </a:xfrm>
          <a:prstGeom prst="rect">
            <a:avLst/>
          </a:prstGeom>
        </p:spPr>
      </p:pic>
      <p:pic>
        <p:nvPicPr>
          <p:cNvPr id="3" name="Picture 2" descr="DR Logo Bl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" y="4194232"/>
            <a:ext cx="4145280" cy="7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81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1359766" y="3093449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82662" y="610626"/>
            <a:ext cx="7399338" cy="4224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Bangla MN"/>
                <a:cs typeface="Bangla MN"/>
              </a:rPr>
              <a:t>I Care About You!</a:t>
            </a:r>
          </a:p>
        </p:txBody>
      </p:sp>
    </p:spTree>
    <p:extLst>
      <p:ext uri="{BB962C8B-B14F-4D97-AF65-F5344CB8AC3E}">
        <p14:creationId xmlns:p14="http://schemas.microsoft.com/office/powerpoint/2010/main" val="168776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1359766" y="3093449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623455" y="308331"/>
            <a:ext cx="10344727" cy="4364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tx2">
                    <a:lumMod val="75000"/>
                  </a:schemeClr>
                </a:solidFill>
                <a:latin typeface="Bangla MN"/>
                <a:cs typeface="Bangla MN"/>
              </a:rPr>
              <a:t>Shiny Object</a:t>
            </a:r>
            <a:br>
              <a:rPr lang="en-US" sz="8000" dirty="0" smtClean="0">
                <a:solidFill>
                  <a:schemeClr val="tx2">
                    <a:lumMod val="75000"/>
                  </a:schemeClr>
                </a:solidFill>
                <a:latin typeface="Bangla MN"/>
                <a:cs typeface="Bangla MN"/>
              </a:rPr>
            </a:br>
            <a:r>
              <a:rPr lang="en-US" sz="8000" dirty="0" smtClean="0">
                <a:solidFill>
                  <a:schemeClr val="tx2">
                    <a:lumMod val="75000"/>
                  </a:schemeClr>
                </a:solidFill>
                <a:latin typeface="Bangla MN"/>
                <a:cs typeface="Bangla MN"/>
              </a:rPr>
              <a:t>Syndrome</a:t>
            </a:r>
          </a:p>
        </p:txBody>
      </p:sp>
    </p:spTree>
    <p:extLst>
      <p:ext uri="{BB962C8B-B14F-4D97-AF65-F5344CB8AC3E}">
        <p14:creationId xmlns:p14="http://schemas.microsoft.com/office/powerpoint/2010/main" val="393999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7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1359766" y="3093449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623455" y="288636"/>
            <a:ext cx="10344727" cy="4364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Bangla MN"/>
                <a:cs typeface="Bangla MN"/>
              </a:rPr>
              <a:t>4x – 12x MORE</a:t>
            </a:r>
          </a:p>
        </p:txBody>
      </p:sp>
    </p:spTree>
    <p:extLst>
      <p:ext uri="{BB962C8B-B14F-4D97-AF65-F5344CB8AC3E}">
        <p14:creationId xmlns:p14="http://schemas.microsoft.com/office/powerpoint/2010/main" val="929705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-1359766" y="3093449"/>
            <a:ext cx="5908675" cy="1742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23091" y="510037"/>
            <a:ext cx="9144000" cy="1701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tx2">
                    <a:lumMod val="75000"/>
                  </a:schemeClr>
                </a:solidFill>
                <a:latin typeface="Bangla MN"/>
                <a:cs typeface="Bangla MN"/>
              </a:rPr>
              <a:t>R</a:t>
            </a:r>
            <a:r>
              <a:rPr lang="en-US" sz="8000" dirty="0" smtClean="0">
                <a:solidFill>
                  <a:schemeClr val="tx2">
                    <a:lumMod val="75000"/>
                  </a:schemeClr>
                </a:solidFill>
                <a:latin typeface="Bangla MN"/>
                <a:cs typeface="Bangla MN"/>
              </a:rPr>
              <a:t>aving Fans</a:t>
            </a:r>
            <a:endParaRPr lang="en-US" sz="8000" dirty="0">
              <a:solidFill>
                <a:schemeClr val="tx2">
                  <a:lumMod val="75000"/>
                </a:schemeClr>
              </a:solidFill>
              <a:latin typeface="Bangla MN"/>
              <a:cs typeface="Bangla MN"/>
            </a:endParaRPr>
          </a:p>
          <a:p>
            <a:endParaRPr lang="en-US" sz="8000" dirty="0" smtClean="0">
              <a:solidFill>
                <a:schemeClr val="tx2">
                  <a:lumMod val="75000"/>
                </a:schemeClr>
              </a:solidFill>
              <a:latin typeface="Bangla MN"/>
              <a:cs typeface="Bangla MN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1546" y="2480577"/>
            <a:ext cx="9120909" cy="2670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dirty="0" smtClean="0">
                <a:solidFill>
                  <a:schemeClr val="tx2">
                    <a:lumMod val="75000"/>
                  </a:schemeClr>
                </a:solidFill>
                <a:latin typeface="Bangla MN"/>
                <a:cs typeface="Bangla MN"/>
              </a:rPr>
              <a:t>Endless </a:t>
            </a:r>
            <a:br>
              <a:rPr lang="en-US" sz="9700" dirty="0" smtClean="0">
                <a:solidFill>
                  <a:schemeClr val="tx2">
                    <a:lumMod val="75000"/>
                  </a:schemeClr>
                </a:solidFill>
                <a:latin typeface="Bangla MN"/>
                <a:cs typeface="Bangla MN"/>
              </a:rPr>
            </a:br>
            <a:r>
              <a:rPr lang="en-US" sz="9700" dirty="0" smtClean="0">
                <a:solidFill>
                  <a:schemeClr val="tx2">
                    <a:lumMod val="75000"/>
                  </a:schemeClr>
                </a:solidFill>
                <a:latin typeface="Bangla MN"/>
                <a:cs typeface="Bangla MN"/>
              </a:rPr>
              <a:t>Reoccurring</a:t>
            </a:r>
            <a:r>
              <a:rPr lang="en-US" sz="9700" dirty="0">
                <a:solidFill>
                  <a:schemeClr val="tx2">
                    <a:lumMod val="75000"/>
                  </a:schemeClr>
                </a:solidFill>
                <a:latin typeface="Bangla MN"/>
                <a:cs typeface="Bangla MN"/>
              </a:rPr>
              <a:t/>
            </a:r>
            <a:br>
              <a:rPr lang="en-US" sz="9700" dirty="0">
                <a:solidFill>
                  <a:schemeClr val="tx2">
                    <a:lumMod val="75000"/>
                  </a:schemeClr>
                </a:solidFill>
                <a:latin typeface="Bangla MN"/>
                <a:cs typeface="Bangla MN"/>
              </a:rPr>
            </a:br>
            <a:r>
              <a:rPr lang="en-US" sz="9700" dirty="0" smtClean="0">
                <a:solidFill>
                  <a:schemeClr val="tx2">
                    <a:lumMod val="75000"/>
                  </a:schemeClr>
                </a:solidFill>
                <a:latin typeface="Bangla MN"/>
                <a:cs typeface="Bangla MN"/>
              </a:rPr>
              <a:t>Revenue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-11546" y="1890060"/>
            <a:ext cx="9271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40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-556219" y="3703987"/>
            <a:ext cx="10344727" cy="156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Bangla MN"/>
                <a:cs typeface="Bangla MN"/>
              </a:rPr>
              <a:t>Books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231588" y="1996957"/>
            <a:ext cx="9495118" cy="156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Bangla MN"/>
                <a:cs typeface="Bangla MN"/>
              </a:rPr>
              <a:t>Handwritten Notes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471055" y="134471"/>
            <a:ext cx="10344727" cy="156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Bangla MN"/>
                <a:cs typeface="Bangla MN"/>
              </a:rPr>
              <a:t>Direct Mail</a:t>
            </a:r>
          </a:p>
        </p:txBody>
      </p:sp>
    </p:spTree>
    <p:extLst>
      <p:ext uri="{BB962C8B-B14F-4D97-AF65-F5344CB8AC3E}">
        <p14:creationId xmlns:p14="http://schemas.microsoft.com/office/powerpoint/2010/main" val="364434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556521"/>
          </a:xfrm>
        </p:spPr>
        <p:txBody>
          <a:bodyPr>
            <a:normAutofit/>
          </a:bodyPr>
          <a:lstStyle/>
          <a:p>
            <a:r>
              <a:rPr lang="en-US" sz="8000" dirty="0" smtClean="0">
                <a:latin typeface="Chalkduster"/>
                <a:cs typeface="Chalkduster"/>
              </a:rPr>
              <a:t>SURPRISE!!!!</a:t>
            </a:r>
            <a:endParaRPr lang="en-US" sz="8000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22905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4638</TotalTime>
  <Words>209</Words>
  <Application>Microsoft Macintosh PowerPoint</Application>
  <PresentationFormat>On-screen Show (16:9)</PresentationFormat>
  <Paragraphs>59</Paragraphs>
  <Slides>25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SURPRISE!!!!</vt:lpstr>
      <vt:lpstr> D I f f E r E n 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49 CENTS GENERATED $6 MILLION  </dc:title>
  <dc:creator>Draye Redfern</dc:creator>
  <cp:lastModifiedBy>Draye Redfern</cp:lastModifiedBy>
  <cp:revision>47</cp:revision>
  <dcterms:created xsi:type="dcterms:W3CDTF">2016-06-22T14:09:36Z</dcterms:created>
  <dcterms:modified xsi:type="dcterms:W3CDTF">2016-10-03T19:35:07Z</dcterms:modified>
</cp:coreProperties>
</file>